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56" r:id="rId3"/>
    <p:sldId id="257" r:id="rId4"/>
    <p:sldId id="265" r:id="rId5"/>
    <p:sldId id="267" r:id="rId6"/>
    <p:sldId id="266" r:id="rId7"/>
    <p:sldId id="258" r:id="rId8"/>
    <p:sldId id="261" r:id="rId9"/>
    <p:sldId id="262" r:id="rId10"/>
    <p:sldId id="263" r:id="rId11"/>
    <p:sldId id="264" r:id="rId12"/>
    <p:sldId id="259" r:id="rId13"/>
    <p:sldId id="26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642918"/>
            <a:ext cx="7072362" cy="1894362"/>
          </a:xfrm>
        </p:spPr>
        <p:txBody>
          <a:bodyPr/>
          <a:lstStyle/>
          <a:p>
            <a:pPr algn="ctr"/>
            <a:r>
              <a:rPr lang="ru-RU" dirty="0" smtClean="0"/>
              <a:t>Изучение </a:t>
            </a:r>
            <a:br>
              <a:rPr lang="ru-RU" dirty="0" smtClean="0"/>
            </a:br>
            <a:r>
              <a:rPr lang="ru-RU" dirty="0" smtClean="0"/>
              <a:t>«Информатики и ИКТ» на базовом и профильном уровнях.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050" y="2714620"/>
            <a:ext cx="6172200" cy="1371600"/>
          </a:xfrm>
        </p:spPr>
        <p:txBody>
          <a:bodyPr/>
          <a:lstStyle/>
          <a:p>
            <a:pPr algn="ctr"/>
            <a:r>
              <a:rPr lang="ru-RU" dirty="0" smtClean="0"/>
              <a:t>СРАВНЕНИЕ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8258204" cy="6259662"/>
          </a:xfrm>
        </p:spPr>
        <p:txBody>
          <a:bodyPr>
            <a:normAutofit fontScale="85000" lnSpcReduction="10000"/>
          </a:bodyPr>
          <a:lstStyle/>
          <a:p>
            <a:r>
              <a:rPr lang="ru-RU" i="1" dirty="0" smtClean="0"/>
              <a:t>Программированный</a:t>
            </a:r>
            <a:r>
              <a:rPr lang="ru-RU" dirty="0" smtClean="0"/>
              <a:t> метод позволяет в значительной степени активизировать познавательную деятельность школьников. Он представляет собой особый вид самостоятельной работы учащихся над специально отобранным и построенным в определенном порядке учебным материалом. Например, изучение принципов работы с текстовым редактором можно проводить в такой последовательности:</a:t>
            </a:r>
          </a:p>
          <a:p>
            <a:r>
              <a:rPr lang="ru-RU" dirty="0" smtClean="0"/>
              <a:t>1. Загрузка текстового файла в ОЗУ ученического компьютера.</a:t>
            </a:r>
          </a:p>
          <a:p>
            <a:r>
              <a:rPr lang="ru-RU" dirty="0" smtClean="0"/>
              <a:t>2. Перемещение курсора по тексту в различных направлениях.</a:t>
            </a:r>
          </a:p>
          <a:p>
            <a:r>
              <a:rPr lang="ru-RU" dirty="0" smtClean="0"/>
              <a:t>3. Работа с буквами различных алфавитов и шрифтами.</a:t>
            </a:r>
          </a:p>
          <a:p>
            <a:r>
              <a:rPr lang="ru-RU" dirty="0" smtClean="0"/>
              <a:t>4. Экранное редактирование:</a:t>
            </a:r>
          </a:p>
          <a:p>
            <a:pPr lvl="0"/>
            <a:r>
              <a:rPr lang="ru-RU" dirty="0" smtClean="0"/>
              <a:t>замена символа;</a:t>
            </a:r>
          </a:p>
          <a:p>
            <a:r>
              <a:rPr lang="ru-RU" dirty="0" smtClean="0"/>
              <a:t>• удаление символа, слова, строки, части строки и т.д.;</a:t>
            </a:r>
          </a:p>
          <a:p>
            <a:r>
              <a:rPr lang="ru-RU" dirty="0" smtClean="0"/>
              <a:t>• вставка одного или нескольких символов, строки или строк и т.д.;</a:t>
            </a:r>
          </a:p>
          <a:p>
            <a:r>
              <a:rPr lang="ru-RU" dirty="0" smtClean="0"/>
              <a:t>• разрезание/склеивание строки;</a:t>
            </a:r>
          </a:p>
          <a:p>
            <a:r>
              <a:rPr lang="ru-RU" dirty="0" smtClean="0"/>
              <a:t>• откатка изменений;</a:t>
            </a:r>
          </a:p>
          <a:p>
            <a:r>
              <a:rPr lang="ru-RU" dirty="0" smtClean="0"/>
              <a:t>• копирование символа, слова, строки, блока и т.д.</a:t>
            </a:r>
          </a:p>
          <a:p>
            <a:r>
              <a:rPr lang="ru-RU" dirty="0" smtClean="0"/>
              <a:t>5. Форматирование.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572396" y="6215082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643998" cy="6500858"/>
          </a:xfrm>
        </p:spPr>
        <p:txBody>
          <a:bodyPr>
            <a:normAutofit fontScale="70000" lnSpcReduction="20000"/>
          </a:bodyPr>
          <a:lstStyle/>
          <a:p>
            <a:r>
              <a:rPr lang="ru-RU" i="1" dirty="0" smtClean="0"/>
              <a:t>Модельный</a:t>
            </a:r>
            <a:r>
              <a:rPr lang="ru-RU" dirty="0" smtClean="0"/>
              <a:t> метод. При его использовании учащимся предоставляется возможность организации самостоятельного творческого поиска. К такому типу методов относят деловую игру, построение математической или компьютерной модели и т. д. Компьютер выступает средством активизации модельного обучения.</a:t>
            </a:r>
            <a:r>
              <a:rPr lang="ru-RU" i="1" dirty="0" smtClean="0"/>
              <a:t> Модельный метод</a:t>
            </a:r>
            <a:r>
              <a:rPr lang="ru-RU" dirty="0" smtClean="0"/>
              <a:t> включает в себя построение математической или компьютерной модели, метод "нисходящего проектирования" и др.</a:t>
            </a:r>
          </a:p>
          <a:p>
            <a:r>
              <a:rPr lang="ru-RU" i="1" dirty="0" smtClean="0"/>
              <a:t> Метод "нисходящего проектирования" - </a:t>
            </a:r>
            <a:r>
              <a:rPr lang="ru-RU" dirty="0" smtClean="0"/>
              <a:t> декомпозиция, расчленение сложной задачи на более простые, которые в свою очередь могут быть подвергнуты декомпозиции. В основе метода лежит анализ. Этот метод способствует грамотному использованию программного обеспечения, развитию структурированности мышления учащихся.</a:t>
            </a:r>
          </a:p>
          <a:p>
            <a:r>
              <a:rPr lang="ru-RU" dirty="0" smtClean="0"/>
              <a:t>Пример использования метода при изучении темы "Задача. Модель. Компьютер". При решении задач с использованием модели работа учащихся организуется поэтапно:</a:t>
            </a:r>
          </a:p>
          <a:p>
            <a:r>
              <a:rPr lang="ru-RU" dirty="0" smtClean="0"/>
              <a:t>• постановка задачи;</a:t>
            </a:r>
          </a:p>
          <a:p>
            <a:r>
              <a:rPr lang="ru-RU" dirty="0" smtClean="0"/>
              <a:t>• оценка имеющейся информации и выбор плана создания модели;</a:t>
            </a:r>
          </a:p>
          <a:p>
            <a:r>
              <a:rPr lang="ru-RU" dirty="0" smtClean="0"/>
              <a:t>• создание модели;</a:t>
            </a:r>
          </a:p>
          <a:p>
            <a:r>
              <a:rPr lang="ru-RU" dirty="0" smtClean="0"/>
              <a:t>• проверка адекватности модели,  компьютерный эксперимент;</a:t>
            </a:r>
          </a:p>
          <a:p>
            <a:r>
              <a:rPr lang="ru-RU" dirty="0" smtClean="0"/>
              <a:t>• получение решения задачи с помощью модели.</a:t>
            </a:r>
          </a:p>
          <a:p>
            <a:pPr>
              <a:buNone/>
            </a:pPr>
            <a:endParaRPr lang="ru-RU" dirty="0" smtClean="0"/>
          </a:p>
          <a:p>
            <a:r>
              <a:rPr lang="ru-RU" i="1" dirty="0" smtClean="0"/>
              <a:t>Метод проектов </a:t>
            </a:r>
            <a:r>
              <a:rPr lang="ru-RU" dirty="0" smtClean="0"/>
              <a:t>являет собой пример </a:t>
            </a:r>
            <a:r>
              <a:rPr lang="ru-RU" dirty="0" err="1" smtClean="0"/>
              <a:t>деятельностного</a:t>
            </a:r>
            <a:r>
              <a:rPr lang="ru-RU" dirty="0" smtClean="0"/>
              <a:t> подхода к обучению (точнее, компьютерной технологии), когда речь идет о разработке учебного проекта – определенным  образом организованной целенаправленной деятельности таким образом, что школьник не только самостоятельно находит и усваивает информацию, но и сам генерирует новые идеи. </a:t>
            </a:r>
          </a:p>
          <a:p>
            <a:endParaRPr lang="ru-RU" dirty="0"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572396" y="6215082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9144000" cy="6417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228528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ПРОФИЛЬНЫЙ УРОВЕНЬ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Изучение информатики и информационно-коммуникационных технологий на профильном уровне среднего (полного) общего образования направлено на достижение следующих целей: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Освоение и систематизация знаний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относящихся к математическим объектам информатики; построению описаний объектов и процессов, позволяющих осуществлять их компьютерное моделирование; к средствам моделирования; информационным процессам в биологических, технологических и социальных системах.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Овладение умениями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строить математические объекты информатики, в том числе логические формулы и программы на формальном языке, удовлетворяющие заданному описанию; строить и создавать программы на реальном языке программирования по их описанию; использовать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общепользовательские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инструменты и настраивать их для нужд пользователя;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азвитие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алгоритмического мышления, способностей к формализации, элементов системного мышления;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свою деятельность чувства ответственности за  использование результатов своего труда; формирование установки на позитивную социальную деятельность в информационном обществе, на недопустимости действий, нарушающих правовые, этические нормы работы с информацией и права, законные потребности граждан;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Приобретение опыта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проектной деятельности, создания, редактирования, оформления, сохранения, передачи информационных объектов различного типа с помощью современных программных средств; построения компьютерных моделей, коллективной реализации информационных проектов, информационной деятельности в различных сферах, востребованных на рынке труда.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0"/>
            <a:ext cx="9144000" cy="5493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228528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БАЗОВЫЙ УРОВЕНЬ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Изучение информатики и информационно-коммуникационных технологий на базовом уровне среднего (полного) общего образования направлено на достижение следующих целе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й: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освоение системы базовых знаний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отражающих вклад информатики в формирование современной научной картины мира, роль информационных процессов в обществе, биологических и технических системах;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овладение умениями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применять, анализировать, преобразовывать информационные модели реальных объектов и процессов, используя при этом информационные и коммуникационные технологии (ИКТ), в том числе при изучении других школьных дисциплин;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познавательных интересов, интеллектуальных и творческих способностей путем освоения и использования методов информатики и средств ИКТ при изучении различных учебных предметов;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ответственного отношения к соблюдению этических и правовых норм информационной деятельности;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приобретение опыта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использования информационных технологий в индивидуальной и коллективной учебной и познавательной, в том числе проектной деятельности.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5" y="714356"/>
            <a:ext cx="821537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Профильное обучение предназначено дать учащимся общее образование </a:t>
            </a:r>
          </a:p>
          <a:p>
            <a:pPr algn="ctr"/>
            <a:r>
              <a:rPr lang="ru-RU" sz="3200" b="1" dirty="0" smtClean="0"/>
              <a:t>и углубленную подготовку по профилю для получения </a:t>
            </a:r>
          </a:p>
          <a:p>
            <a:pPr algn="ctr"/>
            <a:r>
              <a:rPr lang="ru-RU" sz="3200" b="1" dirty="0" smtClean="0"/>
              <a:t>соответствующего профилю профессионального образования.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28596" y="285728"/>
            <a:ext cx="828677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базовый и профильный курс?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Базовый курс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обеспечивает минимальные требования к знаниям по предмету согласно государственному стандарту.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Профильный курс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обеспечивает углубленное изучение по предмету согласно государственному стандарту.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Планирование курса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Информатика и ИКТ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старшей школе на профильном уровне ориентировано на 280 часов (4 часа в неделю в 10-11 классах).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Планирование курса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Информатика и ИКТ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старшей школе на базовом уровне ориентировано на 34 часа (1 час в неделю в 10-11 классах).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214290"/>
          <a:ext cx="8786874" cy="6429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3437"/>
                <a:gridCol w="4393437"/>
              </a:tblGrid>
              <a:tr h="131767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</a:rPr>
                        <a:t>Изучение информатики и информационно-коммуникационных технологий на профильном и базовом уровнях среднего (полного) общего образования направлено на достижение следующих целей: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</a:rPr>
                        <a:t>        ПРОФИЛЬНЫЙ УРОВЕНЬ                        БАЗОВЫЙ УРОВЕНЬ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</a:endParaRPr>
                    </a:p>
                  </a:txBody>
                  <a:tcPr/>
                </a:tc>
              </a:tr>
              <a:tr h="381618">
                <a:tc>
                  <a:txBody>
                    <a:bodyPr/>
                    <a:lstStyle/>
                    <a:p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Освоение и систематизация знаний.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Освоение системы базовых знаний.</a:t>
                      </a:r>
                      <a:endParaRPr lang="ru-RU" sz="1600" dirty="0"/>
                    </a:p>
                  </a:txBody>
                  <a:tcPr/>
                </a:tc>
              </a:tr>
              <a:tr h="1182531">
                <a:tc>
                  <a:txBody>
                    <a:bodyPr/>
                    <a:lstStyle/>
                    <a:p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Овладение умениями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строить математические объекты информатики, в том числе логические формулы и программы на формальном языке.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Овладение умениями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применять, анализировать, преобразовывать информационные модели реальных объектов и процессов.</a:t>
                      </a:r>
                      <a:endParaRPr lang="ru-RU" sz="1600" dirty="0"/>
                    </a:p>
                  </a:txBody>
                  <a:tcPr/>
                </a:tc>
              </a:tr>
              <a:tr h="912238"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азвитие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алгоритмического мышления, способностей к формализации, элементов системного мышления.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Развитие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познавательных интересов, интеллектуальных и творческих способностей </a:t>
                      </a:r>
                      <a:endParaRPr lang="ru-RU" sz="1600" dirty="0"/>
                    </a:p>
                  </a:txBody>
                  <a:tcPr/>
                </a:tc>
              </a:tr>
              <a:tr h="912238">
                <a:tc>
                  <a:txBody>
                    <a:bodyPr/>
                    <a:lstStyle/>
                    <a:p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Воспитание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свою деятельность чувства ответственности за  использование результатов своего труда.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Воспитание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ответственного отношения к соблюдению этических и правовых норм информационной деятельности.</a:t>
                      </a:r>
                      <a:endParaRPr lang="ru-RU" sz="1600" dirty="0"/>
                    </a:p>
                  </a:txBody>
                  <a:tcPr/>
                </a:tc>
              </a:tr>
              <a:tr h="1723117">
                <a:tc>
                  <a:txBody>
                    <a:bodyPr/>
                    <a:lstStyle/>
                    <a:p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Приобретение опыта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проектной деятельности, создания, редактирования, оформления, сохранения, передачи информационных объектов различного типа с помощью современных программных средств.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Приобретение опыта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использования информационных технологий в индивидуальной и коллективной учебной и познавательной, в том числе проектной деятельности.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43932" cy="43577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	</a:t>
            </a:r>
            <a:r>
              <a:rPr lang="ru-RU" b="1" dirty="0" smtClean="0">
                <a:solidFill>
                  <a:schemeClr val="tx1"/>
                </a:solidFill>
              </a:rPr>
              <a:t>В преподавании информатики наиболее практичной представляется классификация, в которой выделяются такие методы, как объяснительно-иллюстративный, репродуктивный, проблемный, частично-поисковый, исследовательский, программированный, модельный метод и метод проектов.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285727"/>
          <a:ext cx="8786874" cy="6323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3437"/>
                <a:gridCol w="4393437"/>
              </a:tblGrid>
              <a:tr h="5778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</a:rPr>
                        <a:t>ПРОФИЛЬНЫЙ УРОВЕНЬ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</a:rPr>
                        <a:t>БАЗОВЫЙ УРОВЕНЬ</a:t>
                      </a:r>
                    </a:p>
                  </a:txBody>
                  <a:tcPr/>
                </a:tc>
              </a:tr>
              <a:tr h="577832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Объяснительно-иллюстративный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Объяснительно-иллюстративный</a:t>
                      </a:r>
                      <a:endParaRPr lang="ru-RU" dirty="0"/>
                    </a:p>
                  </a:txBody>
                  <a:tcPr/>
                </a:tc>
              </a:tr>
              <a:tr h="95767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Репродуктивный</a:t>
                      </a:r>
                      <a:r>
                        <a:rPr lang="ru-RU" dirty="0" smtClean="0"/>
                        <a:t> </a:t>
                      </a:r>
                      <a:r>
                        <a:rPr lang="ru-RU" i="1" dirty="0" smtClean="0"/>
                        <a:t>метод</a:t>
                      </a:r>
                      <a:r>
                        <a:rPr lang="ru-RU" dirty="0" smtClean="0"/>
                        <a:t> на уроках информатики используется при работе с программами-тренажерами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Репродуктивный</a:t>
                      </a:r>
                      <a:r>
                        <a:rPr lang="ru-RU" dirty="0" smtClean="0"/>
                        <a:t> </a:t>
                      </a:r>
                      <a:r>
                        <a:rPr lang="ru-RU" i="1" dirty="0" smtClean="0"/>
                        <a:t>метод</a:t>
                      </a:r>
                      <a:r>
                        <a:rPr lang="ru-RU" dirty="0" smtClean="0"/>
                        <a:t> на уроках информатики используется при работе с программами-тренажерами </a:t>
                      </a:r>
                      <a:endParaRPr lang="ru-RU" dirty="0"/>
                    </a:p>
                  </a:txBody>
                  <a:tcPr/>
                </a:tc>
              </a:tr>
              <a:tr h="577832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Проблемный</a:t>
                      </a:r>
                      <a:r>
                        <a:rPr lang="ru-RU" dirty="0" smtClean="0"/>
                        <a:t> метод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Проблемный</a:t>
                      </a:r>
                      <a:r>
                        <a:rPr lang="ru-RU" dirty="0" smtClean="0"/>
                        <a:t> метод </a:t>
                      </a:r>
                      <a:endParaRPr lang="ru-RU" dirty="0"/>
                    </a:p>
                  </a:txBody>
                  <a:tcPr/>
                </a:tc>
              </a:tr>
              <a:tr h="577832">
                <a:tc>
                  <a:txBody>
                    <a:bodyPr/>
                    <a:lstStyle/>
                    <a:p>
                      <a:r>
                        <a:rPr lang="ru-RU" i="1" dirty="0" smtClean="0"/>
                        <a:t>Частично-поисковый</a:t>
                      </a:r>
                      <a:r>
                        <a:rPr lang="ru-RU" dirty="0" smtClean="0"/>
                        <a:t> метод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Частично-поисковый</a:t>
                      </a:r>
                      <a:r>
                        <a:rPr lang="ru-RU" dirty="0" smtClean="0"/>
                        <a:t> метод </a:t>
                      </a:r>
                      <a:endParaRPr lang="ru-RU" dirty="0"/>
                    </a:p>
                  </a:txBody>
                  <a:tcPr/>
                </a:tc>
              </a:tr>
              <a:tr h="577832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Исследовательский</a:t>
                      </a:r>
                      <a:r>
                        <a:rPr lang="ru-RU" dirty="0" smtClean="0"/>
                        <a:t> метод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Исследовательский</a:t>
                      </a:r>
                      <a:r>
                        <a:rPr lang="ru-RU" dirty="0" smtClean="0"/>
                        <a:t> метод</a:t>
                      </a:r>
                      <a:endParaRPr lang="ru-RU" dirty="0"/>
                    </a:p>
                  </a:txBody>
                  <a:tcPr/>
                </a:tc>
              </a:tr>
              <a:tr h="6703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1" dirty="0" smtClean="0">
                          <a:hlinkClick r:id="rId2" action="ppaction://hlinksldjump"/>
                        </a:rPr>
                        <a:t>Программированный</a:t>
                      </a:r>
                      <a:r>
                        <a:rPr lang="ru-RU" dirty="0" smtClean="0">
                          <a:hlinkClick r:id="rId2" action="ppaction://hlinksldjump"/>
                        </a:rPr>
                        <a:t> метод 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703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1" dirty="0" smtClean="0">
                          <a:hlinkClick r:id="rId3" action="ppaction://hlinksldjump"/>
                        </a:rPr>
                        <a:t>Модельный</a:t>
                      </a:r>
                      <a:r>
                        <a:rPr lang="ru-RU" dirty="0" smtClean="0">
                          <a:hlinkClick r:id="rId3" action="ppaction://hlinksldjump"/>
                        </a:rPr>
                        <a:t> метод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Модельный</a:t>
                      </a:r>
                      <a:r>
                        <a:rPr lang="ru-RU" dirty="0" smtClean="0"/>
                        <a:t> метод</a:t>
                      </a:r>
                      <a:endParaRPr lang="ru-RU" dirty="0"/>
                    </a:p>
                  </a:txBody>
                  <a:tcPr/>
                </a:tc>
              </a:tr>
              <a:tr h="670373">
                <a:tc>
                  <a:txBody>
                    <a:bodyPr/>
                    <a:lstStyle/>
                    <a:p>
                      <a:r>
                        <a:rPr lang="ru-RU" i="1" dirty="0" smtClean="0">
                          <a:hlinkClick r:id="rId3" action="ppaction://hlinksldjump"/>
                        </a:rPr>
                        <a:t>Метод "нисходящего проектирования"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5550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Метод проектов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Метод проектов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714357"/>
            <a:ext cx="82868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Выбор программы, достаточно, ответственное дело. А сейчас эта ответственность возрастает, так как ученики по окончании обучения должны сдавать ЕГЭ. 	В кодификаторе элементов по информатике для составления </a:t>
            </a:r>
            <a:r>
              <a:rPr lang="ru-RU" sz="2800" dirty="0" err="1" smtClean="0"/>
              <a:t>КИМов</a:t>
            </a:r>
            <a:r>
              <a:rPr lang="ru-RU" sz="2800" dirty="0" smtClean="0"/>
              <a:t> рассмотрены конкретные разделы, которые нельзя исключить в профильных классах.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428604"/>
            <a:ext cx="8358246" cy="604534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преподавании информатики наиболее практичной представляется классификация, в которой выделяются такие методы, как объяснительно-иллюстративный, репродуктивный, проблемный, частично-поисковый, исследовательский, программированный, модельный метод и метод проектов.</a:t>
            </a:r>
          </a:p>
          <a:p>
            <a:r>
              <a:rPr lang="ru-RU" i="1" dirty="0" smtClean="0"/>
              <a:t>Объяснительно-иллюстративный</a:t>
            </a:r>
            <a:r>
              <a:rPr lang="ru-RU" dirty="0" smtClean="0"/>
              <a:t>, </a:t>
            </a:r>
            <a:r>
              <a:rPr lang="ru-RU" i="1" dirty="0" smtClean="0"/>
              <a:t>репродуктивный</a:t>
            </a:r>
            <a:r>
              <a:rPr lang="ru-RU" dirty="0" smtClean="0"/>
              <a:t> методы связаны с усвоением готовых знаний, которые сообщаются учителем и затем воспроизводятся учащимися. Им соответствуют рассказ, объяснение, лекция, демонстрация, работа с учебником, компьютером и др.</a:t>
            </a:r>
            <a:r>
              <a:rPr lang="ru-RU" i="1" dirty="0" smtClean="0"/>
              <a:t> </a:t>
            </a:r>
            <a:endParaRPr lang="ru-RU" dirty="0" smtClean="0"/>
          </a:p>
          <a:p>
            <a:r>
              <a:rPr lang="ru-RU" i="1" dirty="0" smtClean="0"/>
              <a:t>Репродуктивный</a:t>
            </a:r>
            <a:r>
              <a:rPr lang="ru-RU" dirty="0" smtClean="0"/>
              <a:t> </a:t>
            </a:r>
            <a:r>
              <a:rPr lang="ru-RU" i="1" dirty="0" smtClean="0"/>
              <a:t>метод</a:t>
            </a:r>
            <a:r>
              <a:rPr lang="ru-RU" dirty="0" smtClean="0"/>
              <a:t> на уроках информатики используется при работе с программами-тренажерами (например, клавиатурный тренажер), обучающими и контролирующими программами (например, принцип работы компьютера, контроль знаний теоретического материала), выполнении различных видов вводных, тренировочных упражнений, упражнений с комментированием.</a:t>
            </a:r>
            <a:r>
              <a:rPr lang="ru-RU" i="1" dirty="0" smtClean="0"/>
              <a:t> </a:t>
            </a:r>
            <a:endParaRPr lang="ru-RU" dirty="0" smtClean="0"/>
          </a:p>
          <a:p>
            <a:r>
              <a:rPr lang="ru-RU" i="1" dirty="0" smtClean="0"/>
              <a:t>Пример.</a:t>
            </a:r>
            <a:r>
              <a:rPr lang="ru-RU" dirty="0" smtClean="0"/>
              <a:t> После объяснения и демонстрации работы графического редактора, учащиеся выполняют вводные упражнения на построение отрезка, ломаной, прямоугольника, окружности и т.п., используя соответствующие пиктограммы.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8186766" cy="5973910"/>
          </a:xfrm>
        </p:spPr>
        <p:txBody>
          <a:bodyPr>
            <a:normAutofit lnSpcReduction="10000"/>
          </a:bodyPr>
          <a:lstStyle/>
          <a:p>
            <a:r>
              <a:rPr lang="ru-RU" i="1" dirty="0" smtClean="0"/>
              <a:t>Проблемный</a:t>
            </a:r>
            <a:r>
              <a:rPr lang="ru-RU" dirty="0" smtClean="0"/>
              <a:t> метод предполагает активное участие школьников в решении проблемы, сформулированной учителем в виде познавательной задачи. Метод находит выражение в доказательном изложении материала учителем, в учебнике, книге, демонстрации.</a:t>
            </a:r>
          </a:p>
          <a:p>
            <a:r>
              <a:rPr lang="ru-RU" dirty="0" smtClean="0"/>
              <a:t>При использовании </a:t>
            </a:r>
            <a:r>
              <a:rPr lang="ru-RU" i="1" dirty="0" smtClean="0"/>
              <a:t>частично-поискового</a:t>
            </a:r>
            <a:r>
              <a:rPr lang="ru-RU" dirty="0" smtClean="0"/>
              <a:t> метода школьники привлекаются к созданию гипотезы, решению задач путем наблюдения, эксперимента, составления плана или алгоритма решения познавательной задачи, проектирования и др.</a:t>
            </a:r>
          </a:p>
          <a:p>
            <a:r>
              <a:rPr lang="ru-RU" i="1" dirty="0" smtClean="0"/>
              <a:t>Исследовательский</a:t>
            </a:r>
            <a:r>
              <a:rPr lang="ru-RU" dirty="0" smtClean="0"/>
              <a:t> метод, включает в себя наблюдение, эксперимент, работу с компьютером, плакатами и др. В этом случае учитель выступает в качестве организатора самостоятельной поисковой деятельности обучаемых.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121</TotalTime>
  <Words>1222</Words>
  <PresentationFormat>Экран (4:3)</PresentationFormat>
  <Paragraphs>89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Изучение  «Информатики и ИКТ» на базовом и профильном уровнях.</vt:lpstr>
      <vt:lpstr>Слайд 2</vt:lpstr>
      <vt:lpstr>Слайд 3</vt:lpstr>
      <vt:lpstr>Слайд 4</vt:lpstr>
      <vt:lpstr> В преподавании информатики наиболее практичной представляется классификация, в которой выделяются такие методы, как объяснительно-иллюстративный, репродуктивный, проблемный, частично-поисковый, исследовательский, программированный, модельный метод и метод проектов.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11</cp:revision>
  <dcterms:modified xsi:type="dcterms:W3CDTF">2010-03-23T14:48:57Z</dcterms:modified>
</cp:coreProperties>
</file>